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DBABA0-3CD7-41E5-996B-C71AE0CDA3EF}"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1D6E9-B508-48AE-8509-95D1712AAE0D}" type="slidenum">
              <a:rPr lang="en-US" smtClean="0"/>
              <a:t>‹#›</a:t>
            </a:fld>
            <a:endParaRPr lang="en-US"/>
          </a:p>
        </p:txBody>
      </p:sp>
    </p:spTree>
    <p:extLst>
      <p:ext uri="{BB962C8B-B14F-4D97-AF65-F5344CB8AC3E}">
        <p14:creationId xmlns:p14="http://schemas.microsoft.com/office/powerpoint/2010/main" val="3270479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BABA0-3CD7-41E5-996B-C71AE0CDA3EF}"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1D6E9-B508-48AE-8509-95D1712AAE0D}" type="slidenum">
              <a:rPr lang="en-US" smtClean="0"/>
              <a:t>‹#›</a:t>
            </a:fld>
            <a:endParaRPr lang="en-US"/>
          </a:p>
        </p:txBody>
      </p:sp>
    </p:spTree>
    <p:extLst>
      <p:ext uri="{BB962C8B-B14F-4D97-AF65-F5344CB8AC3E}">
        <p14:creationId xmlns:p14="http://schemas.microsoft.com/office/powerpoint/2010/main" val="245856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BABA0-3CD7-41E5-996B-C71AE0CDA3EF}"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1D6E9-B508-48AE-8509-95D1712AAE0D}" type="slidenum">
              <a:rPr lang="en-US" smtClean="0"/>
              <a:t>‹#›</a:t>
            </a:fld>
            <a:endParaRPr lang="en-US"/>
          </a:p>
        </p:txBody>
      </p:sp>
    </p:spTree>
    <p:extLst>
      <p:ext uri="{BB962C8B-B14F-4D97-AF65-F5344CB8AC3E}">
        <p14:creationId xmlns:p14="http://schemas.microsoft.com/office/powerpoint/2010/main" val="1942493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BABA0-3CD7-41E5-996B-C71AE0CDA3EF}"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1D6E9-B508-48AE-8509-95D1712AAE0D}" type="slidenum">
              <a:rPr lang="en-US" smtClean="0"/>
              <a:t>‹#›</a:t>
            </a:fld>
            <a:endParaRPr lang="en-US"/>
          </a:p>
        </p:txBody>
      </p:sp>
    </p:spTree>
    <p:extLst>
      <p:ext uri="{BB962C8B-B14F-4D97-AF65-F5344CB8AC3E}">
        <p14:creationId xmlns:p14="http://schemas.microsoft.com/office/powerpoint/2010/main" val="81648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DBABA0-3CD7-41E5-996B-C71AE0CDA3EF}" type="datetimeFigureOut">
              <a:rPr lang="en-US" smtClean="0"/>
              <a:t>5/30/2023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1D6E9-B508-48AE-8509-95D1712AAE0D}" type="slidenum">
              <a:rPr lang="en-US" smtClean="0"/>
              <a:t>‹#›</a:t>
            </a:fld>
            <a:endParaRPr lang="en-US"/>
          </a:p>
        </p:txBody>
      </p:sp>
    </p:spTree>
    <p:extLst>
      <p:ext uri="{BB962C8B-B14F-4D97-AF65-F5344CB8AC3E}">
        <p14:creationId xmlns:p14="http://schemas.microsoft.com/office/powerpoint/2010/main" val="311396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DBABA0-3CD7-41E5-996B-C71AE0CDA3EF}" type="datetimeFigureOut">
              <a:rPr lang="en-US" smtClean="0"/>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1D6E9-B508-48AE-8509-95D1712AAE0D}" type="slidenum">
              <a:rPr lang="en-US" smtClean="0"/>
              <a:t>‹#›</a:t>
            </a:fld>
            <a:endParaRPr lang="en-US"/>
          </a:p>
        </p:txBody>
      </p:sp>
    </p:spTree>
    <p:extLst>
      <p:ext uri="{BB962C8B-B14F-4D97-AF65-F5344CB8AC3E}">
        <p14:creationId xmlns:p14="http://schemas.microsoft.com/office/powerpoint/2010/main" val="2263311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DBABA0-3CD7-41E5-996B-C71AE0CDA3EF}" type="datetimeFigureOut">
              <a:rPr lang="en-US" smtClean="0"/>
              <a:t>5/30/2023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B1D6E9-B508-48AE-8509-95D1712AAE0D}" type="slidenum">
              <a:rPr lang="en-US" smtClean="0"/>
              <a:t>‹#›</a:t>
            </a:fld>
            <a:endParaRPr lang="en-US"/>
          </a:p>
        </p:txBody>
      </p:sp>
    </p:spTree>
    <p:extLst>
      <p:ext uri="{BB962C8B-B14F-4D97-AF65-F5344CB8AC3E}">
        <p14:creationId xmlns:p14="http://schemas.microsoft.com/office/powerpoint/2010/main" val="543561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DBABA0-3CD7-41E5-996B-C71AE0CDA3EF}" type="datetimeFigureOut">
              <a:rPr lang="en-US" smtClean="0"/>
              <a:t>5/30/2023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B1D6E9-B508-48AE-8509-95D1712AAE0D}" type="slidenum">
              <a:rPr lang="en-US" smtClean="0"/>
              <a:t>‹#›</a:t>
            </a:fld>
            <a:endParaRPr lang="en-US"/>
          </a:p>
        </p:txBody>
      </p:sp>
    </p:spTree>
    <p:extLst>
      <p:ext uri="{BB962C8B-B14F-4D97-AF65-F5344CB8AC3E}">
        <p14:creationId xmlns:p14="http://schemas.microsoft.com/office/powerpoint/2010/main" val="3611429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DBABA0-3CD7-41E5-996B-C71AE0CDA3EF}" type="datetimeFigureOut">
              <a:rPr lang="en-US" smtClean="0"/>
              <a:t>5/30/2023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B1D6E9-B508-48AE-8509-95D1712AAE0D}" type="slidenum">
              <a:rPr lang="en-US" smtClean="0"/>
              <a:t>‹#›</a:t>
            </a:fld>
            <a:endParaRPr lang="en-US"/>
          </a:p>
        </p:txBody>
      </p:sp>
    </p:spTree>
    <p:extLst>
      <p:ext uri="{BB962C8B-B14F-4D97-AF65-F5344CB8AC3E}">
        <p14:creationId xmlns:p14="http://schemas.microsoft.com/office/powerpoint/2010/main" val="4153888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DBABA0-3CD7-41E5-996B-C71AE0CDA3EF}" type="datetimeFigureOut">
              <a:rPr lang="en-US" smtClean="0"/>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1D6E9-B508-48AE-8509-95D1712AAE0D}" type="slidenum">
              <a:rPr lang="en-US" smtClean="0"/>
              <a:t>‹#›</a:t>
            </a:fld>
            <a:endParaRPr lang="en-US"/>
          </a:p>
        </p:txBody>
      </p:sp>
    </p:spTree>
    <p:extLst>
      <p:ext uri="{BB962C8B-B14F-4D97-AF65-F5344CB8AC3E}">
        <p14:creationId xmlns:p14="http://schemas.microsoft.com/office/powerpoint/2010/main" val="3128885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DBABA0-3CD7-41E5-996B-C71AE0CDA3EF}" type="datetimeFigureOut">
              <a:rPr lang="en-US" smtClean="0"/>
              <a:t>5/30/2023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1D6E9-B508-48AE-8509-95D1712AAE0D}" type="slidenum">
              <a:rPr lang="en-US" smtClean="0"/>
              <a:t>‹#›</a:t>
            </a:fld>
            <a:endParaRPr lang="en-US"/>
          </a:p>
        </p:txBody>
      </p:sp>
    </p:spTree>
    <p:extLst>
      <p:ext uri="{BB962C8B-B14F-4D97-AF65-F5344CB8AC3E}">
        <p14:creationId xmlns:p14="http://schemas.microsoft.com/office/powerpoint/2010/main" val="2734543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BABA0-3CD7-41E5-996B-C71AE0CDA3EF}" type="datetimeFigureOut">
              <a:rPr lang="en-US" smtClean="0"/>
              <a:t>5/30/2023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1D6E9-B508-48AE-8509-95D1712AAE0D}" type="slidenum">
              <a:rPr lang="en-US" smtClean="0"/>
              <a:t>‹#›</a:t>
            </a:fld>
            <a:endParaRPr lang="en-US"/>
          </a:p>
        </p:txBody>
      </p:sp>
    </p:spTree>
    <p:extLst>
      <p:ext uri="{BB962C8B-B14F-4D97-AF65-F5344CB8AC3E}">
        <p14:creationId xmlns:p14="http://schemas.microsoft.com/office/powerpoint/2010/main" val="397042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of Lucy LEISA Data Archival Plan</a:t>
            </a:r>
            <a:endParaRPr lang="en-US" dirty="0"/>
          </a:p>
        </p:txBody>
      </p:sp>
      <p:sp>
        <p:nvSpPr>
          <p:cNvPr id="3" name="Subtitle 2"/>
          <p:cNvSpPr>
            <a:spLocks noGrp="1"/>
          </p:cNvSpPr>
          <p:nvPr>
            <p:ph type="subTitle" idx="1"/>
          </p:nvPr>
        </p:nvSpPr>
        <p:spPr/>
        <p:txBody>
          <a:bodyPr/>
          <a:lstStyle/>
          <a:p>
            <a:r>
              <a:rPr lang="en-US" dirty="0" smtClean="0"/>
              <a:t>Karl Hibbitts</a:t>
            </a:r>
          </a:p>
          <a:p>
            <a:r>
              <a:rPr lang="en-US" dirty="0" smtClean="0"/>
              <a:t>5/30/2023</a:t>
            </a:r>
            <a:endParaRPr lang="en-US" dirty="0"/>
          </a:p>
        </p:txBody>
      </p:sp>
    </p:spTree>
    <p:extLst>
      <p:ext uri="{BB962C8B-B14F-4D97-AF65-F5344CB8AC3E}">
        <p14:creationId xmlns:p14="http://schemas.microsoft.com/office/powerpoint/2010/main" val="1783799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28060" y="388189"/>
            <a:ext cx="2214581" cy="646331"/>
          </a:xfrm>
          <a:prstGeom prst="rect">
            <a:avLst/>
          </a:prstGeom>
          <a:noFill/>
        </p:spPr>
        <p:txBody>
          <a:bodyPr wrap="none" rtlCol="0">
            <a:spAutoFit/>
          </a:bodyPr>
          <a:lstStyle/>
          <a:p>
            <a:r>
              <a:rPr lang="en-US" sz="3600" dirty="0" smtClean="0"/>
              <a:t>Comments</a:t>
            </a:r>
            <a:endParaRPr lang="en-US" sz="3600" dirty="0"/>
          </a:p>
        </p:txBody>
      </p:sp>
      <p:sp>
        <p:nvSpPr>
          <p:cNvPr id="3" name="Rectangle 2"/>
          <p:cNvSpPr/>
          <p:nvPr/>
        </p:nvSpPr>
        <p:spPr>
          <a:xfrm>
            <a:off x="129398" y="1327818"/>
            <a:ext cx="11766430" cy="3762697"/>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The </a:t>
            </a:r>
            <a:r>
              <a:rPr lang="en-US" dirty="0" smtClean="0">
                <a:latin typeface="Calibri" panose="020F0502020204030204" pitchFamily="34" charset="0"/>
                <a:ea typeface="Calibri" panose="020F0502020204030204" pitchFamily="34" charset="0"/>
                <a:cs typeface="Times New Roman" panose="02020603050405020304" pitchFamily="18" charset="0"/>
              </a:rPr>
              <a:t>instrument overview in section 2.1 is very useful but needs a lot more details, figures, </a:t>
            </a:r>
            <a:r>
              <a:rPr lang="en-US" dirty="0" smtClean="0">
                <a:latin typeface="Calibri" panose="020F0502020204030204" pitchFamily="34" charset="0"/>
                <a:ea typeface="Calibri" panose="020F0502020204030204" pitchFamily="34" charset="0"/>
                <a:cs typeface="Times New Roman" panose="02020603050405020304" pitchFamily="18" charset="0"/>
              </a:rPr>
              <a:t>etc. </a:t>
            </a:r>
          </a:p>
          <a:p>
            <a:pPr marL="342900" indent="-342900">
              <a:lnSpc>
                <a:spcPct val="107000"/>
              </a:lnSpc>
              <a:spcAft>
                <a:spcPts val="800"/>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The </a:t>
            </a:r>
            <a:r>
              <a:rPr lang="en-US" dirty="0" smtClean="0">
                <a:latin typeface="Calibri" panose="020F0502020204030204" pitchFamily="34" charset="0"/>
                <a:ea typeface="Calibri" panose="020F0502020204030204" pitchFamily="34" charset="0"/>
                <a:cs typeface="Times New Roman" panose="02020603050405020304" pitchFamily="18" charset="0"/>
              </a:rPr>
              <a:t>CONOPS in the use of the scan mirror presented in the last paragraph of 2.1 needs further detailing. It is apparently autonomous. Understanding how it works will help future data users to understand possible data characteristics and nuances.</a:t>
            </a:r>
          </a:p>
          <a:p>
            <a:pPr marL="342900" indent="-342900">
              <a:lnSpc>
                <a:spcPct val="107000"/>
              </a:lnSpc>
              <a:spcAft>
                <a:spcPts val="800"/>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In either the science or housekeeping data,  information on the actual (preferred) or predicted mirror position needs to be provided corresponding to each line in the image and preferably at much higher temporal resolution, so, again, future users can interpret nuances in the data. </a:t>
            </a:r>
          </a:p>
          <a:p>
            <a:pPr marL="342900" indent="-342900">
              <a:lnSpc>
                <a:spcPct val="107000"/>
              </a:lnSpc>
              <a:spcAft>
                <a:spcPts val="800"/>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The </a:t>
            </a:r>
            <a:r>
              <a:rPr lang="en-US" dirty="0" err="1" smtClean="0">
                <a:latin typeface="Calibri" panose="020F0502020204030204" pitchFamily="34" charset="0"/>
                <a:ea typeface="Calibri" panose="020F0502020204030204" pitchFamily="34" charset="0"/>
                <a:cs typeface="Times New Roman" panose="02020603050405020304" pitchFamily="18" charset="0"/>
              </a:rPr>
              <a:t>flatfield</a:t>
            </a:r>
            <a:r>
              <a:rPr lang="en-US" dirty="0" smtClean="0">
                <a:latin typeface="Calibri" panose="020F0502020204030204" pitchFamily="34" charset="0"/>
                <a:ea typeface="Calibri" panose="020F0502020204030204" pitchFamily="34" charset="0"/>
                <a:cs typeface="Times New Roman" panose="02020603050405020304" pitchFamily="18" charset="0"/>
              </a:rPr>
              <a:t> that will be provided is not mentioned and needs describing. Is Gain linear? Will a single </a:t>
            </a:r>
            <a:r>
              <a:rPr lang="en-US" dirty="0" err="1" smtClean="0">
                <a:latin typeface="Calibri" panose="020F0502020204030204" pitchFamily="34" charset="0"/>
                <a:ea typeface="Calibri" panose="020F0502020204030204" pitchFamily="34" charset="0"/>
                <a:cs typeface="Times New Roman" panose="02020603050405020304" pitchFamily="18" charset="0"/>
              </a:rPr>
              <a:t>flatfield</a:t>
            </a:r>
            <a:r>
              <a:rPr lang="en-US" dirty="0" smtClean="0">
                <a:latin typeface="Calibri" panose="020F0502020204030204" pitchFamily="34" charset="0"/>
                <a:ea typeface="Calibri" panose="020F0502020204030204" pitchFamily="34" charset="0"/>
                <a:cs typeface="Times New Roman" panose="02020603050405020304" pitchFamily="18" charset="0"/>
              </a:rPr>
              <a:t> suffice or will a look up table be needed as well?</a:t>
            </a:r>
          </a:p>
          <a:p>
            <a:pPr marL="342900" indent="-342900">
              <a:lnSpc>
                <a:spcPct val="107000"/>
              </a:lnSpc>
              <a:spcAft>
                <a:spcPts val="800"/>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The cadence of dark measurements need describing. When will they be obtained?  Will darks be obtained only by slewing the mirror to deep space?  </a:t>
            </a:r>
          </a:p>
        </p:txBody>
      </p:sp>
    </p:spTree>
    <p:extLst>
      <p:ext uri="{BB962C8B-B14F-4D97-AF65-F5344CB8AC3E}">
        <p14:creationId xmlns:p14="http://schemas.microsoft.com/office/powerpoint/2010/main" val="2230137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91475" y="342071"/>
            <a:ext cx="2214581" cy="646331"/>
          </a:xfrm>
          <a:prstGeom prst="rect">
            <a:avLst/>
          </a:prstGeom>
          <a:noFill/>
        </p:spPr>
        <p:txBody>
          <a:bodyPr wrap="none" rtlCol="0">
            <a:spAutoFit/>
          </a:bodyPr>
          <a:lstStyle/>
          <a:p>
            <a:r>
              <a:rPr lang="en-US" sz="3600" dirty="0" smtClean="0"/>
              <a:t>Comments</a:t>
            </a:r>
            <a:endParaRPr lang="en-US" sz="3600" dirty="0"/>
          </a:p>
        </p:txBody>
      </p:sp>
      <p:sp>
        <p:nvSpPr>
          <p:cNvPr id="3" name="Rectangle 2"/>
          <p:cNvSpPr/>
          <p:nvPr/>
        </p:nvSpPr>
        <p:spPr>
          <a:xfrm>
            <a:off x="758847" y="988402"/>
            <a:ext cx="10400581" cy="2771015"/>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Calibration steps need more description.  </a:t>
            </a:r>
          </a:p>
          <a:p>
            <a:pPr marL="800100" lvl="1" indent="-342900">
              <a:lnSpc>
                <a:spcPct val="107000"/>
              </a:lnSpc>
              <a:spcAft>
                <a:spcPts val="800"/>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For instance, in 2a which frames being discussed need to be clarified.</a:t>
            </a:r>
          </a:p>
          <a:p>
            <a:pPr marL="800100" lvl="1" indent="-342900">
              <a:lnSpc>
                <a:spcPct val="107000"/>
              </a:lnSpc>
              <a:spcAft>
                <a:spcPts val="800"/>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The calibration file and use in step 6 need more description. A single file? Mirror-position dependent files are to be expected? How is the non-uniform spectral nature of the mirror accounted for? Given MVIC and LEISA use the mirror, either the gold coating affects MVIC or a non-gold coating affects the IR, even only out to 4microns. </a:t>
            </a:r>
          </a:p>
          <a:p>
            <a:pPr marL="800100" lvl="1" indent="-342900">
              <a:lnSpc>
                <a:spcPct val="107000"/>
              </a:lnSpc>
              <a:spcAft>
                <a:spcPts val="800"/>
              </a:spcAft>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Mirror temperature needs to be provided for removing effects of thermal emission. (or is the removed through dark </a:t>
            </a:r>
            <a:r>
              <a:rPr lang="en-US" smtClean="0">
                <a:latin typeface="Calibri" panose="020F0502020204030204" pitchFamily="34" charset="0"/>
                <a:ea typeface="Calibri" panose="020F0502020204030204" pitchFamily="34" charset="0"/>
                <a:cs typeface="Times New Roman" panose="02020603050405020304" pitchFamily="18" charset="0"/>
              </a:rPr>
              <a:t>measurements</a:t>
            </a:r>
            <a:r>
              <a:rPr lang="en-US" smtClean="0">
                <a:latin typeface="Calibri" panose="020F0502020204030204" pitchFamily="34" charset="0"/>
                <a:ea typeface="Calibri" panose="020F0502020204030204" pitchFamily="34" charset="0"/>
                <a:cs typeface="Times New Roman" panose="02020603050405020304" pitchFamily="18" charset="0"/>
              </a:rPr>
              <a:t>?)</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13350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291</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Review of Lucy LEISA Data Archival Plan</vt:lpstr>
      <vt:lpstr>PowerPoint Presentation</vt:lpstr>
      <vt:lpstr>PowerPoint Presentation</vt:lpstr>
    </vt:vector>
  </TitlesOfParts>
  <Company>Johns Hopkins University - Applied Physics 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Lucy LEISA Data Archival Plan</dc:title>
  <dc:creator>Hibbitts, Karl</dc:creator>
  <cp:lastModifiedBy>Hibbitts, Karl</cp:lastModifiedBy>
  <cp:revision>13</cp:revision>
  <dcterms:created xsi:type="dcterms:W3CDTF">2023-05-30T10:41:02Z</dcterms:created>
  <dcterms:modified xsi:type="dcterms:W3CDTF">2023-05-30T16:30:35Z</dcterms:modified>
</cp:coreProperties>
</file>